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E9424-351D-4E27-AE3C-5E6FCF1BE5A8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30B07-45E4-4523-AA6C-0C4171B7B7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6DA75-9026-4576-8E9E-101970A14CF5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1941E-47AC-4F91-8E4C-B538B4F67E1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3B1F1-AC1E-4BC4-8EA7-1068EC2B3968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7CEF-BDAC-4D9C-BB83-FF6F4C2E3B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381C3-43B0-4540-934C-0C935630BF4F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9E003-9718-4B11-AF00-230074EE208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3CA4D-B182-4BBA-B0A9-B98B9E0B9BD1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2BB42-97CE-4C9A-B091-DBE14CA7B3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0930A-699E-4D88-BCA8-6ACBFCC1149F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FEC1B-8B58-4D77-B854-9D3113BB601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6AA7-CD06-4A50-B764-C1A8392DCDFB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EA7C9-C3D4-4CDD-AAF1-D5FF2056BB1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A7FF2-94A6-42C6-ADAE-0FDD2119681E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E4F9C-DE30-4906-A9CB-771D528FC2C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5ACB0-991A-47CD-929A-8F41E3E7D64C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6162E-CB87-4D95-AB96-3A8A36AEBC0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652BC-BDB3-4C23-A03A-EECD50D114D0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745B9-0F55-496D-9210-573325C043A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29AC-17A7-4EC5-8576-21A54AF8A02A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C406E-9CFD-4CFE-980A-A80BA074B26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202DE8-8A37-42E8-BDC5-5CE57419C4DC}" type="datetimeFigureOut">
              <a:rPr lang="it-IT"/>
              <a:pPr>
                <a:defRPr/>
              </a:pPr>
              <a:t>07/01/2020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5690B6-9582-4F2D-A1CE-A7604E3536B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7921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Cos’è la «Locazione Breve»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73100" y="2205038"/>
            <a:ext cx="7777163" cy="3311525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200" dirty="0" smtClean="0">
                <a:solidFill>
                  <a:schemeClr val="tx1"/>
                </a:solidFill>
              </a:rPr>
              <a:t>Si intendono locazioni di immobili ad uso abitativo con </a:t>
            </a:r>
            <a:r>
              <a:rPr lang="it-IT" sz="1200" dirty="0" err="1" smtClean="0">
                <a:solidFill>
                  <a:schemeClr val="tx1"/>
                </a:solidFill>
              </a:rPr>
              <a:t>cat</a:t>
            </a:r>
            <a:r>
              <a:rPr lang="it-IT" sz="1200" dirty="0" smtClean="0">
                <a:solidFill>
                  <a:schemeClr val="tx1"/>
                </a:solidFill>
              </a:rPr>
              <a:t>. da A1 ad A11 (escluso A10) + relative pertinenze (</a:t>
            </a:r>
            <a:r>
              <a:rPr lang="it-IT" sz="1200" dirty="0" err="1" smtClean="0">
                <a:solidFill>
                  <a:schemeClr val="tx1"/>
                </a:solidFill>
              </a:rPr>
              <a:t>cat</a:t>
            </a:r>
            <a:r>
              <a:rPr lang="it-IT" sz="1200" dirty="0" smtClean="0">
                <a:solidFill>
                  <a:schemeClr val="tx1"/>
                </a:solidFill>
              </a:rPr>
              <a:t>. C2, C6 e C7), ma anche singole stanze di un’abitazione;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2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200" dirty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200" dirty="0" smtClean="0">
                <a:solidFill>
                  <a:schemeClr val="tx1"/>
                </a:solidFill>
              </a:rPr>
              <a:t>Durata non superiore a 30 giorni per ogni singolo contratto;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200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200" dirty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200" dirty="0" smtClean="0">
                <a:solidFill>
                  <a:schemeClr val="tx1"/>
                </a:solidFill>
              </a:rPr>
              <a:t>Stipulati da persone fisiche private, da sub-locatori, comodatari, ma anche tramite intermediari;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200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200" dirty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200" dirty="0" smtClean="0">
                <a:solidFill>
                  <a:schemeClr val="tx1"/>
                </a:solidFill>
              </a:rPr>
              <a:t>Possibilità di scelta dell’applicazione della cedolare secca (aliquota 21%) che si può effettuare o al momento della registrazione in Agenzia delle Entrate (non obbligatoria), oppure al momento della dichiarazione dei redditi;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2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200" dirty="0"/>
          </a:p>
        </p:txBody>
      </p:sp>
      <p:pic>
        <p:nvPicPr>
          <p:cNvPr id="13315" name="Picture 2" descr="C:\Users\luana\AppData\Local\Microsoft\Windows\Temporary Internet Files\Content.IE5\O955O78Q\paolo-savini-stylized-house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688" y="2082800"/>
            <a:ext cx="34925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438" y="2852738"/>
            <a:ext cx="347662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CasellaDiTesto 3"/>
          <p:cNvSpPr txBox="1">
            <a:spLocks noChangeArrowheads="1"/>
          </p:cNvSpPr>
          <p:nvPr/>
        </p:nvSpPr>
        <p:spPr bwMode="auto">
          <a:xfrm>
            <a:off x="755650" y="1557338"/>
            <a:ext cx="74882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300">
                <a:latin typeface="Calibri" pitchFamily="34" charset="0"/>
              </a:rPr>
              <a:t>La nuova disciplina si applica ai contratti stipulati dal 1° Giugno 2017</a:t>
            </a:r>
          </a:p>
        </p:txBody>
      </p:sp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3213" y="4221163"/>
            <a:ext cx="347662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438" y="3573463"/>
            <a:ext cx="347662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188" y="333375"/>
            <a:ext cx="7772400" cy="5032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1800" dirty="0" smtClean="0"/>
              <a:t>COME SI COMPORTA IL PRIVATO</a:t>
            </a:r>
            <a:endParaRPr lang="it-IT" sz="18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188" y="1052513"/>
            <a:ext cx="7921625" cy="5329237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4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400" dirty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dirty="0" smtClean="0">
                <a:solidFill>
                  <a:schemeClr val="tx1"/>
                </a:solidFill>
              </a:rPr>
              <a:t>Il canone di locazione percepito da un privato che loca un immobile ad uso abitativo di sua proprietà per periodi brevi (contratti di durata entro i 30 gg), costituisce normale reddito fondiario assoggettato a Irpef o a Cedolare Secca.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400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dirty="0" smtClean="0">
                <a:solidFill>
                  <a:schemeClr val="tx1"/>
                </a:solidFill>
              </a:rPr>
              <a:t>Il reddito va dichiarato nel quadro B (scegliendo l’eventuale opzione della cedolare secca – aliquota 21%) per il periodo locato e per la restante parte, se vuoto, con utilizzo 2.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1400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dirty="0" smtClean="0">
                <a:solidFill>
                  <a:schemeClr val="tx1"/>
                </a:solidFill>
              </a:rPr>
              <a:t>Non è necessario che la registrazione dei periodi sia cronologico, vale a dire: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8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dirty="0" smtClean="0">
                <a:solidFill>
                  <a:schemeClr val="tx1"/>
                </a:solidFill>
              </a:rPr>
              <a:t>Contratto di locazione dal 05/08 al 19/08 e poi altro contratto dal 19/08 al 09/09: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dirty="0" smtClean="0">
                <a:solidFill>
                  <a:schemeClr val="tx1"/>
                </a:solidFill>
              </a:rPr>
              <a:t>fare un rigo per i primi 15 gg,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dirty="0" smtClean="0">
                <a:solidFill>
                  <a:schemeClr val="tx1"/>
                </a:solidFill>
              </a:rPr>
              <a:t>un secondo rigo per i successivi 22 gg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dirty="0" smtClean="0">
                <a:solidFill>
                  <a:schemeClr val="tx1"/>
                </a:solidFill>
              </a:rPr>
              <a:t>un terzo rigo con i restanti 328 gg con utilizzo 2 (se U.I.D.)</a:t>
            </a:r>
            <a:endParaRPr lang="it-IT" sz="1400" dirty="0">
              <a:solidFill>
                <a:schemeClr val="tx1"/>
              </a:solidFill>
            </a:endParaRPr>
          </a:p>
        </p:txBody>
      </p:sp>
      <p:pic>
        <p:nvPicPr>
          <p:cNvPr id="14339" name="Picture 2" descr="C:\Users\luana\AppData\Local\Microsoft\Windows\Temporary Internet Files\Content.IE5\29F4ACDP\stickman-151355_960_72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404813"/>
            <a:ext cx="471488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1288" y="404813"/>
            <a:ext cx="6858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1800" dirty="0" smtClean="0"/>
              <a:t>COME SI COMPORTA IL PROPRIETARIO TRAMITE INTERMEDIARIO</a:t>
            </a:r>
            <a:endParaRPr lang="it-IT" sz="1800" dirty="0"/>
          </a:p>
        </p:txBody>
      </p:sp>
      <p:pic>
        <p:nvPicPr>
          <p:cNvPr id="15362" name="Picture 2" descr="C:\Users\luana\AppData\Local\Microsoft\Windows\Temporary Internet Files\Content.IE5\29F4ACDP\stickman-151355_960_720[1]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88913"/>
            <a:ext cx="576263" cy="1074737"/>
          </a:xfrm>
        </p:spPr>
      </p:pic>
      <p:pic>
        <p:nvPicPr>
          <p:cNvPr id="15363" name="Picture 3" descr="C:\Users\luana\AppData\Local\Microsoft\Windows\Temporary Internet Files\Content.IE5\ERGIX73J\agente-immobiliare-1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595119">
            <a:off x="7242175" y="600075"/>
            <a:ext cx="1693863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CasellaDiTesto 4"/>
          <p:cNvSpPr txBox="1">
            <a:spLocks noChangeArrowheads="1"/>
          </p:cNvSpPr>
          <p:nvPr/>
        </p:nvSpPr>
        <p:spPr bwMode="auto">
          <a:xfrm>
            <a:off x="611188" y="1687513"/>
            <a:ext cx="7993062" cy="486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1400">
                <a:latin typeface="Calibri" pitchFamily="34" charset="0"/>
              </a:rPr>
              <a:t>Questo è il caso in cui il proprietario si avvale di un intermediario che si occupa di tutti gli adempimenti legati alla locazione.</a:t>
            </a:r>
          </a:p>
          <a:p>
            <a:pPr algn="just"/>
            <a:r>
              <a:rPr lang="it-IT" sz="1400">
                <a:latin typeface="Calibri" pitchFamily="34" charset="0"/>
              </a:rPr>
              <a:t>L’intermediario dovrà applicare la </a:t>
            </a:r>
            <a:r>
              <a:rPr lang="it-IT" sz="1400" u="sng">
                <a:latin typeface="Calibri" pitchFamily="34" charset="0"/>
              </a:rPr>
              <a:t>ritenuta pari al 21%</a:t>
            </a:r>
            <a:r>
              <a:rPr lang="it-IT" sz="1400">
                <a:latin typeface="Calibri" pitchFamily="34" charset="0"/>
              </a:rPr>
              <a:t>  e rilasciare la Cu con l’importo della locazione e della ricevuta.</a:t>
            </a:r>
          </a:p>
          <a:p>
            <a:pPr algn="ctr"/>
            <a:r>
              <a:rPr lang="it-IT" sz="1400" i="1" u="sng">
                <a:latin typeface="Calibri" pitchFamily="34" charset="0"/>
              </a:rPr>
              <a:t>ESEMPIO:</a:t>
            </a:r>
          </a:p>
          <a:p>
            <a:pPr algn="just"/>
            <a:r>
              <a:rPr lang="it-IT" sz="1400">
                <a:latin typeface="Calibri" pitchFamily="34" charset="0"/>
              </a:rPr>
              <a:t>Contratto dal 15/07 al 29/07 - € 1.200</a:t>
            </a:r>
          </a:p>
          <a:p>
            <a:pPr algn="just"/>
            <a:r>
              <a:rPr lang="it-IT" sz="1400">
                <a:latin typeface="Calibri" pitchFamily="34" charset="0"/>
              </a:rPr>
              <a:t>Contratto dal 01/08 al 30/08 - € 2.000</a:t>
            </a:r>
          </a:p>
          <a:p>
            <a:pPr algn="just"/>
            <a:r>
              <a:rPr lang="it-IT" sz="1400">
                <a:latin typeface="Calibri" pitchFamily="34" charset="0"/>
              </a:rPr>
              <a:t>Contratto dal 02/12 al 09/12 - € 900</a:t>
            </a:r>
          </a:p>
          <a:p>
            <a:pPr algn="just"/>
            <a:r>
              <a:rPr lang="it-IT" sz="1400">
                <a:latin typeface="Calibri" pitchFamily="34" charset="0"/>
              </a:rPr>
              <a:t>Contratto dal 23/12 al 30/12 - € 1.200</a:t>
            </a:r>
          </a:p>
          <a:p>
            <a:pPr algn="just"/>
            <a:endParaRPr lang="it-IT" sz="1400">
              <a:latin typeface="Calibri" pitchFamily="34" charset="0"/>
            </a:endParaRPr>
          </a:p>
          <a:p>
            <a:pPr algn="just"/>
            <a:r>
              <a:rPr lang="it-IT" sz="1400">
                <a:latin typeface="Calibri" pitchFamily="34" charset="0"/>
              </a:rPr>
              <a:t>La Cu verrà compilata della sezione «locazioni brevi» con l’indicazione del n. di contratti posti in essere (n. 4), il totale dei gg in cui è stato locato l’immobile (gg 59), il totale della locazione percepita (€ 5.300) e la ritenuta operata (€ 1.113).</a:t>
            </a:r>
          </a:p>
          <a:p>
            <a:pPr algn="just"/>
            <a:endParaRPr lang="it-IT" sz="1400">
              <a:latin typeface="Calibri" pitchFamily="34" charset="0"/>
            </a:endParaRPr>
          </a:p>
          <a:p>
            <a:pPr algn="ctr"/>
            <a:r>
              <a:rPr lang="it-IT" sz="1400" i="1" u="sng">
                <a:latin typeface="Calibri" pitchFamily="34" charset="0"/>
              </a:rPr>
              <a:t>In dichiarazione andrà dichiarato come segue (con opzione Irpef):</a:t>
            </a:r>
          </a:p>
          <a:p>
            <a:pPr algn="just"/>
            <a:endParaRPr lang="it-IT" sz="1400">
              <a:latin typeface="Calibri" pitchFamily="34" charset="0"/>
            </a:endParaRPr>
          </a:p>
          <a:p>
            <a:pPr algn="just"/>
            <a:r>
              <a:rPr lang="it-IT" sz="1400">
                <a:latin typeface="Calibri" pitchFamily="34" charset="0"/>
              </a:rPr>
              <a:t>      * un rigo col totale dei gg (59) e l’indicazione dell’affitto totale (€ 5.300 abbattuto al 95%)</a:t>
            </a:r>
          </a:p>
          <a:p>
            <a:pPr algn="just"/>
            <a:endParaRPr lang="it-IT" sz="800">
              <a:latin typeface="Calibri" pitchFamily="34" charset="0"/>
            </a:endParaRPr>
          </a:p>
          <a:p>
            <a:pPr algn="just"/>
            <a:r>
              <a:rPr lang="it-IT" sz="1400">
                <a:latin typeface="Calibri" pitchFamily="34" charset="0"/>
              </a:rPr>
              <a:t>       * il rigo successivo (continuazione) con i restanti gg (306) con utilizzo 2 (se U.I.D.)</a:t>
            </a:r>
          </a:p>
          <a:p>
            <a:pPr algn="just"/>
            <a:endParaRPr lang="it-IT" sz="800">
              <a:latin typeface="Calibri" pitchFamily="34" charset="0"/>
            </a:endParaRPr>
          </a:p>
          <a:p>
            <a:pPr algn="just"/>
            <a:r>
              <a:rPr lang="it-IT" sz="1400">
                <a:latin typeface="Calibri" pitchFamily="34" charset="0"/>
              </a:rPr>
              <a:t>       * la ritenuta di € 1.113 va indicata nel quadro LC al campo 4 (verrà poi riportata in RN perché</a:t>
            </a:r>
          </a:p>
          <a:p>
            <a:pPr algn="just"/>
            <a:r>
              <a:rPr lang="it-IT" sz="1400">
                <a:latin typeface="Calibri" pitchFamily="34" charset="0"/>
              </a:rPr>
              <a:t>          considerata a titolo d’acconto Irpef. </a:t>
            </a:r>
          </a:p>
          <a:p>
            <a:pPr algn="just"/>
            <a:endParaRPr lang="it-IT" sz="1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1800" dirty="0" smtClean="0"/>
              <a:t>COME SI COMPORTANO L’INQUILINO E IL COMODATARIO CHE SUB-AFFITTANO</a:t>
            </a:r>
            <a:endParaRPr lang="it-IT" sz="1800" dirty="0"/>
          </a:p>
        </p:txBody>
      </p:sp>
      <p:sp>
        <p:nvSpPr>
          <p:cNvPr id="16386" name="Segnaposto contenuto 2"/>
          <p:cNvSpPr>
            <a:spLocks noGrp="1"/>
          </p:cNvSpPr>
          <p:nvPr>
            <p:ph idx="1"/>
          </p:nvPr>
        </p:nvSpPr>
        <p:spPr>
          <a:xfrm>
            <a:off x="2339975" y="981075"/>
            <a:ext cx="6202363" cy="9350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it-IT" sz="1400" smtClean="0"/>
              <a:t>Il reddito della sub-locazione per inquilino e comodatario rappresenta, per queste figure, un reddito diverso (quadro RL).</a:t>
            </a:r>
          </a:p>
          <a:p>
            <a:pPr marL="0" indent="0">
              <a:buFont typeface="Arial" charset="0"/>
              <a:buNone/>
            </a:pPr>
            <a:r>
              <a:rPr lang="it-IT" sz="1400" smtClean="0"/>
              <a:t>Anche questi soggetti possono optare per l’opzione della cedolare secca.</a:t>
            </a:r>
          </a:p>
          <a:p>
            <a:pPr marL="0" indent="0">
              <a:buFont typeface="Arial" charset="0"/>
              <a:buNone/>
            </a:pPr>
            <a:endParaRPr lang="it-IT" sz="1400" smtClean="0"/>
          </a:p>
        </p:txBody>
      </p:sp>
      <p:pic>
        <p:nvPicPr>
          <p:cNvPr id="16387" name="Picture 3" descr="C:\Users\luana\AppData\Local\Microsoft\Windows\Temporary Internet Files\Content.IE5\MJCQYHRN\cedolare.secca.2012.tasse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157571">
            <a:off x="323850" y="939800"/>
            <a:ext cx="1690688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539750" y="2420938"/>
            <a:ext cx="8208963" cy="332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it-IT" sz="1400" i="1" u="sng" dirty="0">
                <a:latin typeface="+mn-lt"/>
                <a:cs typeface="+mn-cs"/>
              </a:rPr>
              <a:t>Come si comporta l’inquilino: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      dichiara il canone percepito al rigo RL10, crociando la casellina «cedolare secca» in caso di opzione;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</a:t>
            </a:r>
            <a:r>
              <a:rPr lang="it-IT" sz="1400" dirty="0">
                <a:latin typeface="+mn-lt"/>
                <a:cs typeface="+mn-cs"/>
              </a:rPr>
              <a:t>      nel caso intervenga un intermediario, dovrà dichiarare la ritenuta d’acconto in LC campo 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it-IT" sz="1400" i="1" u="sng" dirty="0">
                <a:latin typeface="+mn-lt"/>
                <a:cs typeface="+mn-cs"/>
              </a:rPr>
              <a:t>Come si comporta il comodante: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      dichiara il canone percepito al rigo RL10, crociando la casellina «cedolare secca» in caso di opzione;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      nel caso intervenga un intermediario, dovrà dichiarare la ritenuta d’acconto in LC campo 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it-IT" sz="1400" i="1" u="sng" dirty="0">
                <a:latin typeface="+mn-lt"/>
                <a:cs typeface="+mn-cs"/>
              </a:rPr>
              <a:t>Come si comporta il proprietario: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</a:t>
            </a:r>
            <a:r>
              <a:rPr lang="it-IT" sz="1400" dirty="0">
                <a:latin typeface="+mn-lt"/>
                <a:cs typeface="+mn-cs"/>
              </a:rPr>
              <a:t>      nel caso di fabbricato occupato da inquilino che sub-affitta, dichiarerà nel quadro RB la locazione che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</a:t>
            </a:r>
            <a:r>
              <a:rPr lang="it-IT" sz="1400" dirty="0">
                <a:latin typeface="+mn-lt"/>
                <a:cs typeface="+mn-cs"/>
              </a:rPr>
              <a:t>      percepisce da suo inquilino;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      nel caso di fabbricato dato in comodato gratuito, dichiarerà nel quadro RB il fabbricato con l’utilizzo 9 per il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</a:t>
            </a:r>
            <a:r>
              <a:rPr lang="it-IT" sz="1400" dirty="0">
                <a:latin typeface="+mn-lt"/>
                <a:cs typeface="+mn-cs"/>
              </a:rPr>
              <a:t>      periodo del sub-affitto, e con l’utilizzo 2 o 10, a seconda che l’immobile risulti libero o occupato dal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latin typeface="+mn-lt"/>
                <a:cs typeface="+mn-cs"/>
              </a:rPr>
              <a:t> </a:t>
            </a:r>
            <a:r>
              <a:rPr lang="it-IT" sz="1400" dirty="0">
                <a:latin typeface="+mn-lt"/>
                <a:cs typeface="+mn-cs"/>
              </a:rPr>
              <a:t>      familiare</a:t>
            </a:r>
            <a:endParaRPr lang="it-IT" sz="14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1800" dirty="0" smtClean="0"/>
              <a:t>LOCAZIONI BREVI A CAVALLO D’ANNO</a:t>
            </a:r>
            <a:endParaRPr lang="it-IT" sz="1800" dirty="0"/>
          </a:p>
        </p:txBody>
      </p:sp>
      <p:sp>
        <p:nvSpPr>
          <p:cNvPr id="17410" name="Segnaposto contenuto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3024188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it-IT" sz="1600" smtClean="0"/>
          </a:p>
          <a:p>
            <a:pPr marL="0" indent="0" algn="ctr">
              <a:buFont typeface="Arial" charset="0"/>
              <a:buNone/>
            </a:pPr>
            <a:endParaRPr lang="it-IT" sz="1600" smtClean="0"/>
          </a:p>
          <a:p>
            <a:pPr marL="0" indent="0" algn="ctr">
              <a:buFont typeface="Arial" charset="0"/>
              <a:buNone/>
            </a:pPr>
            <a:r>
              <a:rPr lang="it-IT" sz="1600" smtClean="0"/>
              <a:t>Può capitare che la locazione, seppur breve, sia a cavallo d’anno.</a:t>
            </a:r>
          </a:p>
          <a:p>
            <a:pPr marL="0" indent="0" algn="ctr">
              <a:buFont typeface="Arial" charset="0"/>
              <a:buNone/>
            </a:pPr>
            <a:endParaRPr lang="it-IT" sz="1600" smtClean="0"/>
          </a:p>
          <a:p>
            <a:pPr marL="0" indent="0" algn="ctr">
              <a:buFont typeface="Arial" charset="0"/>
              <a:buNone/>
            </a:pPr>
            <a:r>
              <a:rPr lang="it-IT" sz="1600" smtClean="0"/>
              <a:t>Va tenuta sempre presenta la  </a:t>
            </a:r>
            <a:r>
              <a:rPr lang="it-IT" sz="1600" b="1" i="1" u="sng" smtClean="0"/>
              <a:t>competenza</a:t>
            </a:r>
            <a:r>
              <a:rPr lang="it-IT" sz="1600" smtClean="0"/>
              <a:t> della locazione e non l’incasso del  corrispettivo, </a:t>
            </a:r>
          </a:p>
          <a:p>
            <a:pPr marL="0" indent="0" algn="ctr">
              <a:buFont typeface="Arial" charset="0"/>
              <a:buNone/>
            </a:pPr>
            <a:endParaRPr lang="it-IT" sz="1600" smtClean="0"/>
          </a:p>
          <a:p>
            <a:pPr marL="0" indent="0" algn="ctr">
              <a:buFont typeface="Arial" charset="0"/>
              <a:buNone/>
            </a:pPr>
            <a:r>
              <a:rPr lang="it-IT" sz="1600" smtClean="0"/>
              <a:t>indipendentemente, quindi, che vengano dati acconti piuttosto che il pagamento avvenga tutto </a:t>
            </a:r>
          </a:p>
          <a:p>
            <a:pPr marL="0" indent="0" algn="ctr">
              <a:buFont typeface="Arial" charset="0"/>
              <a:buNone/>
            </a:pPr>
            <a:endParaRPr lang="it-IT" sz="1600" smtClean="0"/>
          </a:p>
          <a:p>
            <a:pPr marL="0" indent="0" algn="ctr">
              <a:buFont typeface="Arial" charset="0"/>
              <a:buNone/>
            </a:pPr>
            <a:r>
              <a:rPr lang="it-IT" sz="1600" smtClean="0"/>
              <a:t>alla scadenza della locazione.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618</Words>
  <Application>Microsoft Office PowerPoint</Application>
  <PresentationFormat>Presentazione su schermo (4:3)</PresentationFormat>
  <Paragraphs>72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8" baseType="lpstr">
      <vt:lpstr>Calibri</vt:lpstr>
      <vt:lpstr>Arial</vt:lpstr>
      <vt:lpstr>Tema di Office</vt:lpstr>
      <vt:lpstr>Cos’è la «Locazione Breve»</vt:lpstr>
      <vt:lpstr>COME SI COMPORTA IL PRIVATO</vt:lpstr>
      <vt:lpstr>COME SI COMPORTA IL PROPRIETARIO TRAMITE INTERMEDIARIO</vt:lpstr>
      <vt:lpstr>COME SI COMPORTANO L’INQUILINO E IL COMODATARIO CHE SUB-AFFITTANO</vt:lpstr>
      <vt:lpstr>LOCAZIONI BREVI A CAVALLO D’ANNO</vt:lpstr>
    </vt:vector>
  </TitlesOfParts>
  <Company>MTM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Cos’è La Locazione Breve</dc:title>
  <dc:creator>Luana Bellora</dc:creator>
  <cp:lastModifiedBy>Carla</cp:lastModifiedBy>
  <cp:revision>15</cp:revision>
  <dcterms:created xsi:type="dcterms:W3CDTF">2018-10-08T07:59:31Z</dcterms:created>
  <dcterms:modified xsi:type="dcterms:W3CDTF">2020-01-07T15:55:56Z</dcterms:modified>
</cp:coreProperties>
</file>